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Corben"/>
      <p:regular r:id="rId13"/>
    </p:embeddedFont>
    <p:embeddedFont>
      <p:font typeface="Corben"/>
      <p:regular r:id="rId14"/>
    </p:embeddedFont>
    <p:embeddedFont>
      <p:font typeface="Nobile"/>
      <p:regular r:id="rId15"/>
    </p:embeddedFont>
    <p:embeddedFont>
      <p:font typeface="Nobile"/>
      <p:regular r:id="rId16"/>
    </p:embeddedFont>
    <p:embeddedFont>
      <p:font typeface="Nobile"/>
      <p:regular r:id="rId17"/>
    </p:embeddedFont>
    <p:embeddedFont>
      <p:font typeface="Nobile"/>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967E9">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slideLayout" Target="../slideLayouts/slideLayout7.xml"/><Relationship Id="rId9"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Day 5 — Few-shot vs Zero-shot Prompting</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ctr" indent="0" marL="0">
              <a:lnSpc>
                <a:spcPts val="2850"/>
              </a:lnSpc>
              <a:buNone/>
            </a:pPr>
            <a:r>
              <a:rPr lang="en-US" sz="1750" dirty="0">
                <a:solidFill>
                  <a:srgbClr val="404155"/>
                </a:solidFill>
                <a:latin typeface="Nobile" pitchFamily="34" charset="0"/>
                <a:ea typeface="Nobile" pitchFamily="34" charset="-122"/>
                <a:cs typeface="Nobile" pitchFamily="34" charset="-120"/>
              </a:rPr>
              <a:t>Presented by CloudByteHub.ai • © 2025 T S Narayana Reddy • An Independent Personal Project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62576"/>
            <a:ext cx="9047798" cy="978218"/>
          </a:xfrm>
          <a:prstGeom prst="rect">
            <a:avLst/>
          </a:prstGeom>
          <a:noFill/>
          <a:ln/>
        </p:spPr>
        <p:txBody>
          <a:bodyPr wrap="none" lIns="0" tIns="0" rIns="0" bIns="0" rtlCol="0" anchor="t"/>
          <a:lstStyle/>
          <a:p>
            <a:pPr algn="l" indent="0" marL="0">
              <a:lnSpc>
                <a:spcPts val="7700"/>
              </a:lnSpc>
              <a:buNone/>
            </a:pPr>
            <a:r>
              <a:rPr lang="en-US" sz="6150" dirty="0">
                <a:solidFill>
                  <a:srgbClr val="FFFFFF"/>
                </a:solidFill>
                <a:latin typeface="Corben" pitchFamily="34" charset="0"/>
                <a:ea typeface="Corben" pitchFamily="34" charset="-122"/>
                <a:cs typeface="Corben" pitchFamily="34" charset="-120"/>
              </a:rPr>
              <a:t>Why Prompting Matters</a:t>
            </a:r>
            <a:endParaRPr lang="en-US" sz="6150" dirty="0"/>
          </a:p>
        </p:txBody>
      </p:sp>
      <p:sp>
        <p:nvSpPr>
          <p:cNvPr id="3" name="Shape 1"/>
          <p:cNvSpPr/>
          <p:nvPr/>
        </p:nvSpPr>
        <p:spPr>
          <a:xfrm>
            <a:off x="793790" y="2994422"/>
            <a:ext cx="4196358" cy="3672483"/>
          </a:xfrm>
          <a:prstGeom prst="roundRect">
            <a:avLst>
              <a:gd name="adj" fmla="val 2594"/>
            </a:avLst>
          </a:prstGeom>
          <a:solidFill>
            <a:srgbClr val="D2D9F9"/>
          </a:solidFill>
          <a:ln w="7620">
            <a:solidFill>
              <a:srgbClr val="B8BFDF"/>
            </a:solidFill>
            <a:prstDash val="solid"/>
          </a:ln>
        </p:spPr>
      </p:sp>
      <p:sp>
        <p:nvSpPr>
          <p:cNvPr id="4" name="Shape 2"/>
          <p:cNvSpPr/>
          <p:nvPr/>
        </p:nvSpPr>
        <p:spPr>
          <a:xfrm>
            <a:off x="1028224" y="3228856"/>
            <a:ext cx="680442" cy="680442"/>
          </a:xfrm>
          <a:prstGeom prst="roundRect">
            <a:avLst>
              <a:gd name="adj" fmla="val 13436980"/>
            </a:avLst>
          </a:prstGeom>
          <a:solidFill>
            <a:srgbClr val="4967E9"/>
          </a:solidFill>
          <a:ln/>
        </p:spPr>
      </p:sp>
      <p:pic>
        <p:nvPicPr>
          <p:cNvPr id="5" name="Image 0" descr="preencoded.png">    </p:cNvPr>
          <p:cNvPicPr>
            <a:picLocks noChangeAspect="1"/>
          </p:cNvPicPr>
          <p:nvPr/>
        </p:nvPicPr>
        <p:blipFill>
          <a:blip r:embed="rId1"/>
          <a:stretch>
            <a:fillRect/>
          </a:stretch>
        </p:blipFill>
        <p:spPr>
          <a:xfrm>
            <a:off x="1215390" y="3377684"/>
            <a:ext cx="306110" cy="382667"/>
          </a:xfrm>
          <a:prstGeom prst="rect">
            <a:avLst/>
          </a:prstGeom>
        </p:spPr>
      </p:pic>
      <p:sp>
        <p:nvSpPr>
          <p:cNvPr id="6" name="Text 3"/>
          <p:cNvSpPr/>
          <p:nvPr/>
        </p:nvSpPr>
        <p:spPr>
          <a:xfrm>
            <a:off x="1028224" y="4136112"/>
            <a:ext cx="3727490" cy="708660"/>
          </a:xfrm>
          <a:prstGeom prst="rect">
            <a:avLst/>
          </a:prstGeom>
          <a:noFill/>
          <a:ln/>
        </p:spPr>
        <p:txBody>
          <a:bodyPr wrap="square" lIns="0" tIns="0" rIns="0" bIns="0" rtlCol="0" anchor="t"/>
          <a:lstStyle/>
          <a:p>
            <a:pPr algn="l" indent="0" marL="0">
              <a:lnSpc>
                <a:spcPts val="2750"/>
              </a:lnSpc>
              <a:buNone/>
            </a:pPr>
            <a:r>
              <a:rPr lang="en-US" sz="2200" dirty="0">
                <a:solidFill>
                  <a:srgbClr val="000000"/>
                </a:solidFill>
                <a:latin typeface="Corben" pitchFamily="34" charset="0"/>
                <a:ea typeface="Corben" pitchFamily="34" charset="-122"/>
                <a:cs typeface="Corben" pitchFamily="34" charset="-120"/>
              </a:rPr>
              <a:t>Prompts control how models respond.</a:t>
            </a:r>
            <a:endParaRPr lang="en-US" sz="2200" dirty="0"/>
          </a:p>
        </p:txBody>
      </p:sp>
      <p:sp>
        <p:nvSpPr>
          <p:cNvPr id="7" name="Text 4"/>
          <p:cNvSpPr/>
          <p:nvPr/>
        </p:nvSpPr>
        <p:spPr>
          <a:xfrm>
            <a:off x="1028224" y="4980861"/>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Nobile" pitchFamily="34" charset="0"/>
                <a:ea typeface="Nobile" pitchFamily="34" charset="-122"/>
                <a:cs typeface="Nobile" pitchFamily="34" charset="-120"/>
              </a:rPr>
              <a:t>Carefully crafted prompts are the steering wheel for large language models, dictating their output and behavior.</a:t>
            </a:r>
            <a:endParaRPr lang="en-US" sz="1750" dirty="0"/>
          </a:p>
        </p:txBody>
      </p:sp>
      <p:sp>
        <p:nvSpPr>
          <p:cNvPr id="8" name="Shape 5"/>
          <p:cNvSpPr/>
          <p:nvPr/>
        </p:nvSpPr>
        <p:spPr>
          <a:xfrm>
            <a:off x="5216962" y="2994422"/>
            <a:ext cx="4196358" cy="3672483"/>
          </a:xfrm>
          <a:prstGeom prst="roundRect">
            <a:avLst>
              <a:gd name="adj" fmla="val 2594"/>
            </a:avLst>
          </a:prstGeom>
          <a:solidFill>
            <a:srgbClr val="D2D9F9"/>
          </a:solidFill>
          <a:ln w="7620">
            <a:solidFill>
              <a:srgbClr val="B8BFDF"/>
            </a:solidFill>
            <a:prstDash val="solid"/>
          </a:ln>
        </p:spPr>
      </p:sp>
      <p:sp>
        <p:nvSpPr>
          <p:cNvPr id="9" name="Shape 6"/>
          <p:cNvSpPr/>
          <p:nvPr/>
        </p:nvSpPr>
        <p:spPr>
          <a:xfrm>
            <a:off x="5451396" y="3228856"/>
            <a:ext cx="680442" cy="680442"/>
          </a:xfrm>
          <a:prstGeom prst="roundRect">
            <a:avLst>
              <a:gd name="adj" fmla="val 13436980"/>
            </a:avLst>
          </a:prstGeom>
          <a:solidFill>
            <a:srgbClr val="4967E9"/>
          </a:solidFill>
          <a:ln/>
        </p:spPr>
      </p:sp>
      <p:pic>
        <p:nvPicPr>
          <p:cNvPr id="10" name="Image 1" descr="preencoded.png">    </p:cNvPr>
          <p:cNvPicPr>
            <a:picLocks noChangeAspect="1"/>
          </p:cNvPicPr>
          <p:nvPr/>
        </p:nvPicPr>
        <p:blipFill>
          <a:blip r:embed="rId2"/>
          <a:stretch>
            <a:fillRect/>
          </a:stretch>
        </p:blipFill>
        <p:spPr>
          <a:xfrm>
            <a:off x="5638562" y="3377684"/>
            <a:ext cx="306110" cy="382667"/>
          </a:xfrm>
          <a:prstGeom prst="rect">
            <a:avLst/>
          </a:prstGeom>
        </p:spPr>
      </p:pic>
      <p:sp>
        <p:nvSpPr>
          <p:cNvPr id="11" name="Text 7"/>
          <p:cNvSpPr/>
          <p:nvPr/>
        </p:nvSpPr>
        <p:spPr>
          <a:xfrm>
            <a:off x="5451396" y="4136112"/>
            <a:ext cx="3727490" cy="708660"/>
          </a:xfrm>
          <a:prstGeom prst="rect">
            <a:avLst/>
          </a:prstGeom>
          <a:noFill/>
          <a:ln/>
        </p:spPr>
        <p:txBody>
          <a:bodyPr wrap="square" lIns="0" tIns="0" rIns="0" bIns="0" rtlCol="0" anchor="t"/>
          <a:lstStyle/>
          <a:p>
            <a:pPr algn="l" indent="0" marL="0">
              <a:lnSpc>
                <a:spcPts val="2750"/>
              </a:lnSpc>
              <a:buNone/>
            </a:pPr>
            <a:r>
              <a:rPr lang="en-US" sz="2200" dirty="0">
                <a:solidFill>
                  <a:srgbClr val="000000"/>
                </a:solidFill>
                <a:latin typeface="Corben" pitchFamily="34" charset="0"/>
                <a:ea typeface="Corben" pitchFamily="34" charset="-122"/>
                <a:cs typeface="Corben" pitchFamily="34" charset="-120"/>
              </a:rPr>
              <a:t>Zero-shot: No examples provided.</a:t>
            </a:r>
            <a:endParaRPr lang="en-US" sz="2200" dirty="0"/>
          </a:p>
        </p:txBody>
      </p:sp>
      <p:sp>
        <p:nvSpPr>
          <p:cNvPr id="12" name="Text 8"/>
          <p:cNvSpPr/>
          <p:nvPr/>
        </p:nvSpPr>
        <p:spPr>
          <a:xfrm>
            <a:off x="5451396" y="4980861"/>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Nobile" pitchFamily="34" charset="0"/>
                <a:ea typeface="Nobile" pitchFamily="34" charset="-122"/>
                <a:cs typeface="Nobile" pitchFamily="34" charset="-120"/>
              </a:rPr>
              <a:t>The model relies solely on its pre-trained knowledge to fulfill the request, offering maximum flexibility.</a:t>
            </a:r>
            <a:endParaRPr lang="en-US" sz="1750" dirty="0"/>
          </a:p>
        </p:txBody>
      </p:sp>
      <p:sp>
        <p:nvSpPr>
          <p:cNvPr id="13" name="Shape 9"/>
          <p:cNvSpPr/>
          <p:nvPr/>
        </p:nvSpPr>
        <p:spPr>
          <a:xfrm>
            <a:off x="9640133" y="2994422"/>
            <a:ext cx="4196358" cy="3672483"/>
          </a:xfrm>
          <a:prstGeom prst="roundRect">
            <a:avLst>
              <a:gd name="adj" fmla="val 2594"/>
            </a:avLst>
          </a:prstGeom>
          <a:solidFill>
            <a:srgbClr val="D2D9F9"/>
          </a:solidFill>
          <a:ln w="7620">
            <a:solidFill>
              <a:srgbClr val="B8BFDF"/>
            </a:solidFill>
            <a:prstDash val="solid"/>
          </a:ln>
        </p:spPr>
      </p:sp>
      <p:sp>
        <p:nvSpPr>
          <p:cNvPr id="14" name="Shape 10"/>
          <p:cNvSpPr/>
          <p:nvPr/>
        </p:nvSpPr>
        <p:spPr>
          <a:xfrm>
            <a:off x="9874568" y="3228856"/>
            <a:ext cx="680442" cy="680442"/>
          </a:xfrm>
          <a:prstGeom prst="roundRect">
            <a:avLst>
              <a:gd name="adj" fmla="val 13436980"/>
            </a:avLst>
          </a:prstGeom>
          <a:solidFill>
            <a:srgbClr val="4967E9"/>
          </a:solidFill>
          <a:ln/>
        </p:spPr>
      </p:sp>
      <p:pic>
        <p:nvPicPr>
          <p:cNvPr id="15" name="Image 2" descr="preencoded.png">    </p:cNvPr>
          <p:cNvPicPr>
            <a:picLocks noChangeAspect="1"/>
          </p:cNvPicPr>
          <p:nvPr/>
        </p:nvPicPr>
        <p:blipFill>
          <a:blip r:embed="rId3"/>
          <a:stretch>
            <a:fillRect/>
          </a:stretch>
        </p:blipFill>
        <p:spPr>
          <a:xfrm>
            <a:off x="10061734" y="3377684"/>
            <a:ext cx="306110" cy="382667"/>
          </a:xfrm>
          <a:prstGeom prst="rect">
            <a:avLst/>
          </a:prstGeom>
        </p:spPr>
      </p:pic>
      <p:sp>
        <p:nvSpPr>
          <p:cNvPr id="16" name="Text 11"/>
          <p:cNvSpPr/>
          <p:nvPr/>
        </p:nvSpPr>
        <p:spPr>
          <a:xfrm>
            <a:off x="9874568" y="4136112"/>
            <a:ext cx="3727490" cy="708660"/>
          </a:xfrm>
          <a:prstGeom prst="rect">
            <a:avLst/>
          </a:prstGeom>
          <a:noFill/>
          <a:ln/>
        </p:spPr>
        <p:txBody>
          <a:bodyPr wrap="square" lIns="0" tIns="0" rIns="0" bIns="0" rtlCol="0" anchor="t"/>
          <a:lstStyle/>
          <a:p>
            <a:pPr algn="l" indent="0" marL="0">
              <a:lnSpc>
                <a:spcPts val="2750"/>
              </a:lnSpc>
              <a:buNone/>
            </a:pPr>
            <a:r>
              <a:rPr lang="en-US" sz="2200" dirty="0">
                <a:solidFill>
                  <a:srgbClr val="000000"/>
                </a:solidFill>
                <a:latin typeface="Corben" pitchFamily="34" charset="0"/>
                <a:ea typeface="Corben" pitchFamily="34" charset="-122"/>
                <a:cs typeface="Corben" pitchFamily="34" charset="-120"/>
              </a:rPr>
              <a:t>Few-shot: A few guiding examples.</a:t>
            </a:r>
            <a:endParaRPr lang="en-US" sz="2200" dirty="0"/>
          </a:p>
        </p:txBody>
      </p:sp>
      <p:sp>
        <p:nvSpPr>
          <p:cNvPr id="17" name="Text 12"/>
          <p:cNvSpPr/>
          <p:nvPr/>
        </p:nvSpPr>
        <p:spPr>
          <a:xfrm>
            <a:off x="9874568" y="4980861"/>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Nobile" pitchFamily="34" charset="0"/>
                <a:ea typeface="Nobile" pitchFamily="34" charset="-122"/>
                <a:cs typeface="Nobile" pitchFamily="34" charset="-120"/>
              </a:rPr>
              <a:t>Providing a small set of input-output pairs helps the model understand the desired task and format.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9620" y="604718"/>
            <a:ext cx="10432613" cy="687110"/>
          </a:xfrm>
          <a:prstGeom prst="rect">
            <a:avLst/>
          </a:prstGeom>
          <a:noFill/>
          <a:ln/>
        </p:spPr>
        <p:txBody>
          <a:bodyPr wrap="none" lIns="0" tIns="0" rIns="0" bIns="0" rtlCol="0" anchor="t"/>
          <a:lstStyle/>
          <a:p>
            <a:pPr algn="l" indent="0" marL="0">
              <a:lnSpc>
                <a:spcPts val="5400"/>
              </a:lnSpc>
              <a:buNone/>
            </a:pPr>
            <a:r>
              <a:rPr lang="en-US" sz="4300" dirty="0">
                <a:solidFill>
                  <a:srgbClr val="1B1B27"/>
                </a:solidFill>
                <a:latin typeface="Corben" pitchFamily="34" charset="0"/>
                <a:ea typeface="Corben" pitchFamily="34" charset="-122"/>
                <a:cs typeface="Corben" pitchFamily="34" charset="-120"/>
              </a:rPr>
              <a:t>Zero-shot Example: The Direct Approach</a:t>
            </a:r>
            <a:endParaRPr lang="en-US" sz="4300" dirty="0"/>
          </a:p>
        </p:txBody>
      </p:sp>
      <p:sp>
        <p:nvSpPr>
          <p:cNvPr id="3" name="Text 1"/>
          <p:cNvSpPr/>
          <p:nvPr/>
        </p:nvSpPr>
        <p:spPr>
          <a:xfrm>
            <a:off x="1099423" y="1868924"/>
            <a:ext cx="6176605" cy="412194"/>
          </a:xfrm>
          <a:prstGeom prst="rect">
            <a:avLst/>
          </a:prstGeom>
          <a:noFill/>
          <a:ln/>
        </p:spPr>
        <p:txBody>
          <a:bodyPr wrap="none" lIns="0" tIns="0" rIns="0" bIns="0" rtlCol="0" anchor="t"/>
          <a:lstStyle/>
          <a:p>
            <a:pPr algn="l" indent="0" marL="0">
              <a:lnSpc>
                <a:spcPts val="3200"/>
              </a:lnSpc>
              <a:buNone/>
            </a:pPr>
            <a:r>
              <a:rPr lang="en-US" sz="2550" dirty="0">
                <a:solidFill>
                  <a:srgbClr val="1B1B27"/>
                </a:solidFill>
                <a:latin typeface="Corben" pitchFamily="34" charset="0"/>
                <a:ea typeface="Corben" pitchFamily="34" charset="-122"/>
                <a:cs typeface="Corben" pitchFamily="34" charset="-120"/>
              </a:rPr>
              <a:t>Prompt: Translate 'Good night' to French</a:t>
            </a:r>
            <a:endParaRPr lang="en-US" sz="2550" dirty="0"/>
          </a:p>
        </p:txBody>
      </p:sp>
      <p:sp>
        <p:nvSpPr>
          <p:cNvPr id="4" name="Shape 2"/>
          <p:cNvSpPr/>
          <p:nvPr/>
        </p:nvSpPr>
        <p:spPr>
          <a:xfrm>
            <a:off x="769620" y="1868924"/>
            <a:ext cx="30480" cy="412194"/>
          </a:xfrm>
          <a:prstGeom prst="rect">
            <a:avLst/>
          </a:prstGeom>
          <a:solidFill>
            <a:srgbClr val="4967E9"/>
          </a:solidFill>
          <a:ln/>
        </p:spPr>
      </p:sp>
      <p:sp>
        <p:nvSpPr>
          <p:cNvPr id="5" name="Text 3"/>
          <p:cNvSpPr/>
          <p:nvPr/>
        </p:nvSpPr>
        <p:spPr>
          <a:xfrm>
            <a:off x="769620" y="2528411"/>
            <a:ext cx="7640003" cy="1055489"/>
          </a:xfrm>
          <a:prstGeom prst="rect">
            <a:avLst/>
          </a:prstGeom>
          <a:noFill/>
          <a:ln/>
        </p:spPr>
        <p:txBody>
          <a:bodyPr wrap="square" lIns="0" tIns="0" rIns="0" bIns="0" rtlCol="0" anchor="t"/>
          <a:lstStyle/>
          <a:p>
            <a:pPr algn="l" indent="0" marL="0">
              <a:lnSpc>
                <a:spcPts val="2750"/>
              </a:lnSpc>
              <a:buNone/>
            </a:pPr>
            <a:r>
              <a:rPr lang="en-US" sz="1700" dirty="0">
                <a:solidFill>
                  <a:srgbClr val="404155"/>
                </a:solidFill>
                <a:latin typeface="Nobile" pitchFamily="34" charset="0"/>
                <a:ea typeface="Nobile" pitchFamily="34" charset="-122"/>
                <a:cs typeface="Nobile" pitchFamily="34" charset="-120"/>
              </a:rPr>
              <a:t>In zero-shot prompting, you provide only the instruction and the specific input, trusting the model's inherent understanding of the task. It's straightforward and requires minimal preparation.</a:t>
            </a:r>
            <a:endParaRPr lang="en-US" sz="1700" dirty="0"/>
          </a:p>
        </p:txBody>
      </p:sp>
      <p:pic>
        <p:nvPicPr>
          <p:cNvPr id="6" name="Image 0" descr="preencoded.png">    </p:cNvPr>
          <p:cNvPicPr>
            <a:picLocks noChangeAspect="1"/>
          </p:cNvPicPr>
          <p:nvPr/>
        </p:nvPicPr>
        <p:blipFill>
          <a:blip r:embed="rId1"/>
          <a:stretch>
            <a:fillRect/>
          </a:stretch>
        </p:blipFill>
        <p:spPr>
          <a:xfrm>
            <a:off x="8953738" y="1868924"/>
            <a:ext cx="4914543" cy="4914543"/>
          </a:xfrm>
          <a:prstGeom prst="rect">
            <a:avLst/>
          </a:prstGeom>
        </p:spPr>
      </p:pic>
      <p:sp>
        <p:nvSpPr>
          <p:cNvPr id="7" name="Text 4"/>
          <p:cNvSpPr/>
          <p:nvPr/>
        </p:nvSpPr>
        <p:spPr>
          <a:xfrm>
            <a:off x="9211985" y="7030760"/>
            <a:ext cx="4398050" cy="549712"/>
          </a:xfrm>
          <a:prstGeom prst="rect">
            <a:avLst/>
          </a:prstGeom>
          <a:noFill/>
          <a:ln/>
        </p:spPr>
        <p:txBody>
          <a:bodyPr wrap="none" lIns="0" tIns="0" rIns="0" bIns="0" rtlCol="0" anchor="t"/>
          <a:lstStyle/>
          <a:p>
            <a:pPr algn="ctr" indent="0" marL="0">
              <a:lnSpc>
                <a:spcPts val="4300"/>
              </a:lnSpc>
              <a:buNone/>
            </a:pPr>
            <a:r>
              <a:rPr lang="en-US" sz="3450" dirty="0">
                <a:solidFill>
                  <a:srgbClr val="1B1B27"/>
                </a:solidFill>
                <a:latin typeface="Corben" pitchFamily="34" charset="0"/>
                <a:ea typeface="Corben" pitchFamily="34" charset="-122"/>
                <a:cs typeface="Corben" pitchFamily="34" charset="-120"/>
              </a:rPr>
              <a:t>Expected: </a:t>
            </a:r>
            <a:pPr algn="ctr" indent="0" marL="0">
              <a:lnSpc>
                <a:spcPts val="4300"/>
              </a:lnSpc>
              <a:buNone/>
            </a:pPr>
            <a:r>
              <a:rPr lang="en-US" sz="3450" dirty="0">
                <a:solidFill>
                  <a:srgbClr val="1B1B27"/>
                </a:solidFill>
                <a:latin typeface="Corben" pitchFamily="34" charset="0"/>
                <a:ea typeface="Corben" pitchFamily="34" charset="-122"/>
                <a:cs typeface="Corben" pitchFamily="34" charset="-120"/>
              </a:rPr>
              <a:t>Bonne nuit</a:t>
            </a:r>
            <a:endParaRPr lang="en-US" sz="3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8394" y="383738"/>
            <a:ext cx="7737038" cy="436007"/>
          </a:xfrm>
          <a:prstGeom prst="rect">
            <a:avLst/>
          </a:prstGeom>
          <a:noFill/>
          <a:ln/>
        </p:spPr>
        <p:txBody>
          <a:bodyPr wrap="none" lIns="0" tIns="0" rIns="0" bIns="0" rtlCol="0" anchor="t"/>
          <a:lstStyle/>
          <a:p>
            <a:pPr algn="l" indent="0" marL="0">
              <a:lnSpc>
                <a:spcPts val="3400"/>
              </a:lnSpc>
              <a:buNone/>
            </a:pPr>
            <a:r>
              <a:rPr lang="en-US" sz="2700" dirty="0">
                <a:solidFill>
                  <a:srgbClr val="1B1B27"/>
                </a:solidFill>
                <a:latin typeface="Corben" pitchFamily="34" charset="0"/>
                <a:ea typeface="Corben" pitchFamily="34" charset="-122"/>
                <a:cs typeface="Corben" pitchFamily="34" charset="-120"/>
              </a:rPr>
              <a:t>Few-shot Example: Learning by Demonstration</a:t>
            </a:r>
            <a:endParaRPr lang="en-US" sz="2700" dirty="0"/>
          </a:p>
        </p:txBody>
      </p:sp>
      <p:sp>
        <p:nvSpPr>
          <p:cNvPr id="3" name="Text 1"/>
          <p:cNvSpPr/>
          <p:nvPr/>
        </p:nvSpPr>
        <p:spPr>
          <a:xfrm>
            <a:off x="488394" y="1154549"/>
            <a:ext cx="6656665" cy="223242"/>
          </a:xfrm>
          <a:prstGeom prst="rect">
            <a:avLst/>
          </a:prstGeom>
          <a:noFill/>
          <a:ln/>
        </p:spPr>
        <p:txBody>
          <a:bodyPr wrap="none" lIns="0" tIns="0" rIns="0" bIns="0" rtlCol="0" anchor="t"/>
          <a:lstStyle/>
          <a:p>
            <a:pPr algn="l" indent="0" marL="0">
              <a:lnSpc>
                <a:spcPts val="1750"/>
              </a:lnSpc>
              <a:buNone/>
            </a:pPr>
            <a:r>
              <a:rPr lang="en-US" sz="1050" b="1" dirty="0">
                <a:solidFill>
                  <a:srgbClr val="404155"/>
                </a:solidFill>
                <a:latin typeface="Nobile" pitchFamily="34" charset="0"/>
                <a:ea typeface="Nobile" pitchFamily="34" charset="-122"/>
                <a:cs typeface="Nobile" pitchFamily="34" charset="-120"/>
              </a:rPr>
              <a:t>Translate English to French:</a:t>
            </a:r>
            <a:endParaRPr lang="en-US" sz="1050" dirty="0"/>
          </a:p>
        </p:txBody>
      </p:sp>
      <p:sp>
        <p:nvSpPr>
          <p:cNvPr id="4" name="Text 2"/>
          <p:cNvSpPr/>
          <p:nvPr/>
        </p:nvSpPr>
        <p:spPr>
          <a:xfrm>
            <a:off x="488394" y="1503283"/>
            <a:ext cx="6656665" cy="22324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404155"/>
                </a:solidFill>
                <a:latin typeface="Nobile" pitchFamily="34" charset="0"/>
                <a:ea typeface="Nobile" pitchFamily="34" charset="-122"/>
                <a:cs typeface="Nobile" pitchFamily="34" charset="-120"/>
              </a:rPr>
              <a:t>- Hello -&gt; Bonjour</a:t>
            </a:r>
            <a:endParaRPr lang="en-US" sz="1050" dirty="0"/>
          </a:p>
        </p:txBody>
      </p:sp>
      <p:sp>
        <p:nvSpPr>
          <p:cNvPr id="5" name="Text 3"/>
          <p:cNvSpPr/>
          <p:nvPr/>
        </p:nvSpPr>
        <p:spPr>
          <a:xfrm>
            <a:off x="488394" y="1775341"/>
            <a:ext cx="6656665" cy="22324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404155"/>
                </a:solidFill>
                <a:latin typeface="Nobile" pitchFamily="34" charset="0"/>
                <a:ea typeface="Nobile" pitchFamily="34" charset="-122"/>
                <a:cs typeface="Nobile" pitchFamily="34" charset="-120"/>
              </a:rPr>
              <a:t>- Thank you -&gt; Merci</a:t>
            </a:r>
            <a:endParaRPr lang="en-US" sz="1050" dirty="0"/>
          </a:p>
        </p:txBody>
      </p:sp>
      <p:sp>
        <p:nvSpPr>
          <p:cNvPr id="6" name="Text 4"/>
          <p:cNvSpPr/>
          <p:nvPr/>
        </p:nvSpPr>
        <p:spPr>
          <a:xfrm>
            <a:off x="488394" y="2047399"/>
            <a:ext cx="6656665" cy="223242"/>
          </a:xfrm>
          <a:prstGeom prst="rect">
            <a:avLst/>
          </a:prstGeom>
          <a:noFill/>
          <a:ln/>
        </p:spPr>
        <p:txBody>
          <a:bodyPr wrap="none" lIns="0" tIns="0" rIns="0" bIns="0" rtlCol="0" anchor="t"/>
          <a:lstStyle/>
          <a:p>
            <a:pPr algn="l" marL="342900" indent="-342900">
              <a:lnSpc>
                <a:spcPts val="1750"/>
              </a:lnSpc>
              <a:buSzPct val="100000"/>
              <a:buChar char="•"/>
            </a:pPr>
            <a:r>
              <a:rPr lang="en-US" sz="1050" dirty="0">
                <a:solidFill>
                  <a:srgbClr val="404155"/>
                </a:solidFill>
                <a:latin typeface="Nobile" pitchFamily="34" charset="0"/>
                <a:ea typeface="Nobile" pitchFamily="34" charset="-122"/>
                <a:cs typeface="Nobile" pitchFamily="34" charset="-120"/>
              </a:rPr>
              <a:t>- Good morning -&gt; Bonjour</a:t>
            </a:r>
            <a:endParaRPr lang="en-US" sz="1050" dirty="0"/>
          </a:p>
        </p:txBody>
      </p:sp>
      <p:sp>
        <p:nvSpPr>
          <p:cNvPr id="7" name="Text 5"/>
          <p:cNvSpPr/>
          <p:nvPr/>
        </p:nvSpPr>
        <p:spPr>
          <a:xfrm>
            <a:off x="697706" y="2427565"/>
            <a:ext cx="2282547" cy="261580"/>
          </a:xfrm>
          <a:prstGeom prst="rect">
            <a:avLst/>
          </a:prstGeom>
          <a:noFill/>
          <a:ln/>
        </p:spPr>
        <p:txBody>
          <a:bodyPr wrap="none" lIns="0" tIns="0" rIns="0" bIns="0" rtlCol="0" anchor="t"/>
          <a:lstStyle/>
          <a:p>
            <a:pPr algn="l" indent="0" marL="0">
              <a:lnSpc>
                <a:spcPts val="2050"/>
              </a:lnSpc>
              <a:buNone/>
            </a:pPr>
            <a:r>
              <a:rPr lang="en-US" sz="1600" dirty="0">
                <a:solidFill>
                  <a:srgbClr val="1B1B27"/>
                </a:solidFill>
                <a:latin typeface="Corben" pitchFamily="34" charset="0"/>
                <a:ea typeface="Corben" pitchFamily="34" charset="-122"/>
                <a:cs typeface="Corben" pitchFamily="34" charset="-120"/>
              </a:rPr>
              <a:t>Translate: Good night -&gt;</a:t>
            </a:r>
            <a:endParaRPr lang="en-US" sz="1600" dirty="0"/>
          </a:p>
        </p:txBody>
      </p:sp>
      <p:sp>
        <p:nvSpPr>
          <p:cNvPr id="8" name="Shape 6"/>
          <p:cNvSpPr/>
          <p:nvPr/>
        </p:nvSpPr>
        <p:spPr>
          <a:xfrm>
            <a:off x="488394" y="2427565"/>
            <a:ext cx="15240" cy="261580"/>
          </a:xfrm>
          <a:prstGeom prst="rect">
            <a:avLst/>
          </a:prstGeom>
          <a:solidFill>
            <a:srgbClr val="4967E9"/>
          </a:solidFill>
          <a:ln/>
        </p:spPr>
      </p:sp>
      <p:sp>
        <p:nvSpPr>
          <p:cNvPr id="9" name="Text 7"/>
          <p:cNvSpPr/>
          <p:nvPr/>
        </p:nvSpPr>
        <p:spPr>
          <a:xfrm>
            <a:off x="7492960" y="1154549"/>
            <a:ext cx="6656665" cy="669727"/>
          </a:xfrm>
          <a:prstGeom prst="rect">
            <a:avLst/>
          </a:prstGeom>
          <a:noFill/>
          <a:ln/>
        </p:spPr>
        <p:txBody>
          <a:bodyPr wrap="squar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Few-shot prompting involves giving the model a few examples of the task you want it to perform. This helps the model infer the pattern and context, leading to more accurate or specific outputs. It's particularly useful for nuanced tasks.</a:t>
            </a:r>
            <a:endParaRPr lang="en-US" sz="1050" dirty="0"/>
          </a:p>
        </p:txBody>
      </p:sp>
      <p:sp>
        <p:nvSpPr>
          <p:cNvPr id="10" name="Text 8"/>
          <p:cNvSpPr/>
          <p:nvPr/>
        </p:nvSpPr>
        <p:spPr>
          <a:xfrm>
            <a:off x="9425821" y="1963817"/>
            <a:ext cx="2790825" cy="348853"/>
          </a:xfrm>
          <a:prstGeom prst="rect">
            <a:avLst/>
          </a:prstGeom>
          <a:noFill/>
          <a:ln/>
        </p:spPr>
        <p:txBody>
          <a:bodyPr wrap="none" lIns="0" tIns="0" rIns="0" bIns="0" rtlCol="0" anchor="t"/>
          <a:lstStyle/>
          <a:p>
            <a:pPr algn="ctr" indent="0" marL="0">
              <a:lnSpc>
                <a:spcPts val="2700"/>
              </a:lnSpc>
              <a:buNone/>
            </a:pPr>
            <a:r>
              <a:rPr lang="en-US" sz="2150" dirty="0">
                <a:solidFill>
                  <a:srgbClr val="1B1B27"/>
                </a:solidFill>
                <a:latin typeface="Corben" pitchFamily="34" charset="0"/>
                <a:ea typeface="Corben" pitchFamily="34" charset="-122"/>
                <a:cs typeface="Corben" pitchFamily="34" charset="-120"/>
              </a:rPr>
              <a:t>Expected: </a:t>
            </a:r>
            <a:pPr algn="ctr" indent="0" marL="0">
              <a:lnSpc>
                <a:spcPts val="2700"/>
              </a:lnSpc>
              <a:buNone/>
            </a:pPr>
            <a:r>
              <a:rPr lang="en-US" sz="2150" dirty="0">
                <a:solidFill>
                  <a:srgbClr val="4967E9"/>
                </a:solidFill>
                <a:latin typeface="Corben" pitchFamily="34" charset="0"/>
                <a:ea typeface="Corben" pitchFamily="34" charset="-122"/>
                <a:cs typeface="Corben" pitchFamily="34" charset="-120"/>
              </a:rPr>
              <a:t>Bonne nuit</a:t>
            </a:r>
            <a:endParaRPr lang="en-US" sz="2150" dirty="0"/>
          </a:p>
        </p:txBody>
      </p:sp>
      <p:pic>
        <p:nvPicPr>
          <p:cNvPr id="11" name="Image 0" descr="preencoded.png">    </p:cNvPr>
          <p:cNvPicPr>
            <a:picLocks noChangeAspect="1"/>
          </p:cNvPicPr>
          <p:nvPr/>
        </p:nvPicPr>
        <p:blipFill>
          <a:blip r:embed="rId1"/>
          <a:stretch>
            <a:fillRect/>
          </a:stretch>
        </p:blipFill>
        <p:spPr>
          <a:xfrm>
            <a:off x="7492960" y="2469594"/>
            <a:ext cx="6656665" cy="66566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55621"/>
            <a:ext cx="11311652"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Comparison: Choosing the Right Approach</a:t>
            </a:r>
            <a:endParaRPr lang="en-US" sz="4450" dirty="0"/>
          </a:p>
        </p:txBody>
      </p:sp>
      <p:sp>
        <p:nvSpPr>
          <p:cNvPr id="3" name="Shape 1"/>
          <p:cNvSpPr/>
          <p:nvPr/>
        </p:nvSpPr>
        <p:spPr>
          <a:xfrm>
            <a:off x="793790" y="2318028"/>
            <a:ext cx="6407944" cy="3411974"/>
          </a:xfrm>
          <a:prstGeom prst="roundRect">
            <a:avLst>
              <a:gd name="adj" fmla="val 2792"/>
            </a:avLst>
          </a:prstGeom>
          <a:solidFill>
            <a:srgbClr val="F9F9FF">
              <a:alpha val="95000"/>
            </a:srgbClr>
          </a:solidFill>
          <a:ln w="30480">
            <a:solidFill>
              <a:srgbClr val="B8BFDF"/>
            </a:solidFill>
            <a:prstDash val="solid"/>
          </a:ln>
        </p:spPr>
      </p:sp>
      <p:sp>
        <p:nvSpPr>
          <p:cNvPr id="4" name="Shape 2"/>
          <p:cNvSpPr/>
          <p:nvPr/>
        </p:nvSpPr>
        <p:spPr>
          <a:xfrm>
            <a:off x="793790" y="2318028"/>
            <a:ext cx="121920" cy="3411974"/>
          </a:xfrm>
          <a:prstGeom prst="roundRect">
            <a:avLst>
              <a:gd name="adj" fmla="val 78139"/>
            </a:avLst>
          </a:prstGeom>
          <a:solidFill>
            <a:srgbClr val="4967E9"/>
          </a:solidFill>
          <a:ln/>
        </p:spPr>
      </p:sp>
      <p:sp>
        <p:nvSpPr>
          <p:cNvPr id="5" name="Text 3"/>
          <p:cNvSpPr/>
          <p:nvPr/>
        </p:nvSpPr>
        <p:spPr>
          <a:xfrm>
            <a:off x="1173004" y="2575322"/>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404155"/>
                </a:solidFill>
                <a:latin typeface="Corben" pitchFamily="34" charset="0"/>
                <a:ea typeface="Corben" pitchFamily="34" charset="-122"/>
                <a:cs typeface="Corben" pitchFamily="34" charset="-120"/>
              </a:rPr>
              <a:t>Zero-shot</a:t>
            </a:r>
            <a:endParaRPr lang="en-US" sz="2650" dirty="0"/>
          </a:p>
        </p:txBody>
      </p:sp>
      <p:sp>
        <p:nvSpPr>
          <p:cNvPr id="6" name="Text 4"/>
          <p:cNvSpPr/>
          <p:nvPr/>
        </p:nvSpPr>
        <p:spPr>
          <a:xfrm>
            <a:off x="1173004" y="3136702"/>
            <a:ext cx="577143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Flexible and quick to implement.</a:t>
            </a:r>
            <a:endParaRPr lang="en-US" sz="1750" dirty="0"/>
          </a:p>
        </p:txBody>
      </p:sp>
      <p:sp>
        <p:nvSpPr>
          <p:cNvPr id="7" name="Text 5"/>
          <p:cNvSpPr/>
          <p:nvPr/>
        </p:nvSpPr>
        <p:spPr>
          <a:xfrm>
            <a:off x="1173004" y="3578900"/>
            <a:ext cx="577143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Ideal for general tasks without specific format requirements.</a:t>
            </a:r>
            <a:endParaRPr lang="en-US" sz="1750" dirty="0"/>
          </a:p>
        </p:txBody>
      </p:sp>
      <p:sp>
        <p:nvSpPr>
          <p:cNvPr id="8" name="Text 6"/>
          <p:cNvSpPr/>
          <p:nvPr/>
        </p:nvSpPr>
        <p:spPr>
          <a:xfrm>
            <a:off x="1173004" y="4384000"/>
            <a:ext cx="5771436"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May be less accurate for highly specialized or nuanced tasks, as it relies entirely on pre-trained knowledge.</a:t>
            </a:r>
            <a:endParaRPr lang="en-US" sz="1750" dirty="0"/>
          </a:p>
        </p:txBody>
      </p:sp>
      <p:sp>
        <p:nvSpPr>
          <p:cNvPr id="9" name="Shape 7"/>
          <p:cNvSpPr/>
          <p:nvPr/>
        </p:nvSpPr>
        <p:spPr>
          <a:xfrm>
            <a:off x="7428548" y="2318028"/>
            <a:ext cx="6408063" cy="3411974"/>
          </a:xfrm>
          <a:prstGeom prst="roundRect">
            <a:avLst>
              <a:gd name="adj" fmla="val 2792"/>
            </a:avLst>
          </a:prstGeom>
          <a:solidFill>
            <a:srgbClr val="F9F9FF">
              <a:alpha val="95000"/>
            </a:srgbClr>
          </a:solidFill>
          <a:ln w="30480">
            <a:solidFill>
              <a:srgbClr val="B8BFDF"/>
            </a:solidFill>
            <a:prstDash val="solid"/>
          </a:ln>
        </p:spPr>
      </p:sp>
      <p:sp>
        <p:nvSpPr>
          <p:cNvPr id="10" name="Shape 8"/>
          <p:cNvSpPr/>
          <p:nvPr/>
        </p:nvSpPr>
        <p:spPr>
          <a:xfrm>
            <a:off x="7428548" y="2318028"/>
            <a:ext cx="121920" cy="3411974"/>
          </a:xfrm>
          <a:prstGeom prst="roundRect">
            <a:avLst>
              <a:gd name="adj" fmla="val 78139"/>
            </a:avLst>
          </a:prstGeom>
          <a:solidFill>
            <a:srgbClr val="4967E9"/>
          </a:solidFill>
          <a:ln/>
        </p:spPr>
      </p:sp>
      <p:sp>
        <p:nvSpPr>
          <p:cNvPr id="11" name="Text 9"/>
          <p:cNvSpPr/>
          <p:nvPr/>
        </p:nvSpPr>
        <p:spPr>
          <a:xfrm>
            <a:off x="7807762" y="2575322"/>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404155"/>
                </a:solidFill>
                <a:latin typeface="Corben" pitchFamily="34" charset="0"/>
                <a:ea typeface="Corben" pitchFamily="34" charset="-122"/>
                <a:cs typeface="Corben" pitchFamily="34" charset="-120"/>
              </a:rPr>
              <a:t>Few-shot</a:t>
            </a:r>
            <a:endParaRPr lang="en-US" sz="2650" dirty="0"/>
          </a:p>
        </p:txBody>
      </p:sp>
      <p:sp>
        <p:nvSpPr>
          <p:cNvPr id="12" name="Text 10"/>
          <p:cNvSpPr/>
          <p:nvPr/>
        </p:nvSpPr>
        <p:spPr>
          <a:xfrm>
            <a:off x="7807762" y="3136702"/>
            <a:ext cx="5771555"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Higher accuracy and better guidance for the model.</a:t>
            </a:r>
            <a:endParaRPr lang="en-US" sz="1750" dirty="0"/>
          </a:p>
        </p:txBody>
      </p:sp>
      <p:sp>
        <p:nvSpPr>
          <p:cNvPr id="13" name="Text 11"/>
          <p:cNvSpPr/>
          <p:nvPr/>
        </p:nvSpPr>
        <p:spPr>
          <a:xfrm>
            <a:off x="7807762" y="3941802"/>
            <a:ext cx="5771555"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Essential for tasks requiring specific formats, styles, or domain knowledge.</a:t>
            </a:r>
            <a:endParaRPr lang="en-US" sz="1750" dirty="0"/>
          </a:p>
        </p:txBody>
      </p:sp>
      <p:sp>
        <p:nvSpPr>
          <p:cNvPr id="14" name="Text 12"/>
          <p:cNvSpPr/>
          <p:nvPr/>
        </p:nvSpPr>
        <p:spPr>
          <a:xfrm>
            <a:off x="7807762" y="4746903"/>
            <a:ext cx="5771555"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Requires careful curation of examples, which can be time-consuming.</a:t>
            </a:r>
            <a:endParaRPr lang="en-US" sz="1750" dirty="0"/>
          </a:p>
        </p:txBody>
      </p:sp>
      <p:sp>
        <p:nvSpPr>
          <p:cNvPr id="15" name="Text 13"/>
          <p:cNvSpPr/>
          <p:nvPr/>
        </p:nvSpPr>
        <p:spPr>
          <a:xfrm>
            <a:off x="793790" y="5985153"/>
            <a:ext cx="13042821" cy="1088708"/>
          </a:xfrm>
          <a:prstGeom prst="rect">
            <a:avLst/>
          </a:prstGeom>
          <a:noFill/>
          <a:ln/>
        </p:spPr>
        <p:txBody>
          <a:bodyPr wrap="square" lIns="0" tIns="0" rIns="0" bIns="0" rtlCol="0" anchor="t"/>
          <a:lstStyle/>
          <a:p>
            <a:pPr algn="l" indent="0" marL="0">
              <a:lnSpc>
                <a:spcPts val="2850"/>
              </a:lnSpc>
              <a:buNone/>
            </a:pPr>
            <a:r>
              <a:rPr lang="en-US" sz="1750" b="1" dirty="0">
                <a:solidFill>
                  <a:srgbClr val="404155"/>
                </a:solidFill>
                <a:latin typeface="Nobile" pitchFamily="34" charset="0"/>
                <a:ea typeface="Nobile" pitchFamily="34" charset="-122"/>
                <a:cs typeface="Nobile" pitchFamily="34" charset="-120"/>
              </a:rPr>
              <a:t>Tradeoff:</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Few-shot needs curated examples, which demands more effort in prompt engineering but yields more controlled and precise results. Zero-shot offers speed and broad applicability but might lack precision for complex needs.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88313"/>
            <a:ext cx="5387102" cy="673418"/>
          </a:xfrm>
          <a:prstGeom prst="rect">
            <a:avLst/>
          </a:prstGeom>
          <a:noFill/>
          <a:ln/>
        </p:spPr>
        <p:txBody>
          <a:bodyPr wrap="none" lIns="0" tIns="0" rIns="0" bIns="0" rtlCol="0" anchor="t"/>
          <a:lstStyle/>
          <a:p>
            <a:pPr algn="l" indent="0" marL="0">
              <a:lnSpc>
                <a:spcPts val="5300"/>
              </a:lnSpc>
              <a:buNone/>
            </a:pPr>
            <a:r>
              <a:rPr lang="en-US" sz="4200" dirty="0">
                <a:solidFill>
                  <a:srgbClr val="1B1B27"/>
                </a:solidFill>
                <a:latin typeface="Corben" pitchFamily="34" charset="0"/>
                <a:ea typeface="Corben" pitchFamily="34" charset="-122"/>
                <a:cs typeface="Corben" pitchFamily="34" charset="-120"/>
              </a:rPr>
              <a:t>Important Notes</a:t>
            </a:r>
            <a:endParaRPr lang="en-US" sz="4200" dirty="0"/>
          </a:p>
        </p:txBody>
      </p:sp>
      <p:sp>
        <p:nvSpPr>
          <p:cNvPr id="4" name="Shape 1"/>
          <p:cNvSpPr/>
          <p:nvPr/>
        </p:nvSpPr>
        <p:spPr>
          <a:xfrm>
            <a:off x="6280190" y="1784866"/>
            <a:ext cx="3670459" cy="3578423"/>
          </a:xfrm>
          <a:prstGeom prst="roundRect">
            <a:avLst>
              <a:gd name="adj" fmla="val 2529"/>
            </a:avLst>
          </a:prstGeom>
          <a:solidFill>
            <a:srgbClr val="F9F9FF">
              <a:alpha val="95000"/>
            </a:srgbClr>
          </a:solidFill>
          <a:ln w="30480">
            <a:solidFill>
              <a:srgbClr val="B8BFDF"/>
            </a:solidFill>
            <a:prstDash val="solid"/>
          </a:ln>
        </p:spPr>
      </p:sp>
      <p:pic>
        <p:nvPicPr>
          <p:cNvPr id="5" name="Image 1" descr="preencoded.png">    </p:cNvPr>
          <p:cNvPicPr>
            <a:picLocks noChangeAspect="1"/>
          </p:cNvPicPr>
          <p:nvPr/>
        </p:nvPicPr>
        <p:blipFill>
          <a:blip r:embed="rId2"/>
          <a:stretch>
            <a:fillRect/>
          </a:stretch>
        </p:blipFill>
        <p:spPr>
          <a:xfrm>
            <a:off x="6181487" y="1686163"/>
            <a:ext cx="258485" cy="258485"/>
          </a:xfrm>
          <a:prstGeom prst="rect">
            <a:avLst/>
          </a:prstGeom>
        </p:spPr>
      </p:pic>
      <p:pic>
        <p:nvPicPr>
          <p:cNvPr id="6" name="Image 2" descr="preencoded.png">    </p:cNvPr>
          <p:cNvPicPr>
            <a:picLocks noChangeAspect="1"/>
          </p:cNvPicPr>
          <p:nvPr/>
        </p:nvPicPr>
        <p:blipFill>
          <a:blip r:embed="rId3"/>
          <a:stretch>
            <a:fillRect/>
          </a:stretch>
        </p:blipFill>
        <p:spPr>
          <a:xfrm>
            <a:off x="9790867" y="5203508"/>
            <a:ext cx="258485" cy="258485"/>
          </a:xfrm>
          <a:prstGeom prst="rect">
            <a:avLst/>
          </a:prstGeom>
        </p:spPr>
      </p:pic>
      <p:sp>
        <p:nvSpPr>
          <p:cNvPr id="7" name="Text 2"/>
          <p:cNvSpPr/>
          <p:nvPr/>
        </p:nvSpPr>
        <p:spPr>
          <a:xfrm>
            <a:off x="6633805" y="2138482"/>
            <a:ext cx="2963228" cy="673179"/>
          </a:xfrm>
          <a:prstGeom prst="rect">
            <a:avLst/>
          </a:prstGeom>
          <a:noFill/>
          <a:ln/>
        </p:spPr>
        <p:txBody>
          <a:bodyPr wrap="squar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Educational Demo Only</a:t>
            </a:r>
            <a:endParaRPr lang="en-US" sz="2100" dirty="0"/>
          </a:p>
        </p:txBody>
      </p:sp>
      <p:sp>
        <p:nvSpPr>
          <p:cNvPr id="8" name="Text 3"/>
          <p:cNvSpPr/>
          <p:nvPr/>
        </p:nvSpPr>
        <p:spPr>
          <a:xfrm>
            <a:off x="6633805" y="2940844"/>
            <a:ext cx="2963228" cy="2068830"/>
          </a:xfrm>
          <a:prstGeom prst="rect">
            <a:avLst/>
          </a:prstGeom>
          <a:noFill/>
          <a:ln/>
        </p:spPr>
        <p:txBody>
          <a:bodyPr wrap="square" lIns="0" tIns="0" rIns="0" bIns="0" rtlCol="0" anchor="t"/>
          <a:lstStyle/>
          <a:p>
            <a:pPr algn="l" indent="0" marL="0">
              <a:lnSpc>
                <a:spcPts val="2700"/>
              </a:lnSpc>
              <a:buNone/>
            </a:pPr>
            <a:r>
              <a:rPr lang="en-US" sz="1650" dirty="0">
                <a:solidFill>
                  <a:srgbClr val="404155"/>
                </a:solidFill>
                <a:latin typeface="Nobile" pitchFamily="34" charset="0"/>
                <a:ea typeface="Nobile" pitchFamily="34" charset="-122"/>
                <a:cs typeface="Nobile" pitchFamily="34" charset="-120"/>
              </a:rPr>
              <a:t>This presentation is for demonstration and educational purposes. No proprietary or sensitive data was used or processed during its creation.</a:t>
            </a:r>
            <a:endParaRPr lang="en-US" sz="1650" dirty="0"/>
          </a:p>
        </p:txBody>
      </p:sp>
      <p:sp>
        <p:nvSpPr>
          <p:cNvPr id="9" name="Shape 4"/>
          <p:cNvSpPr/>
          <p:nvPr/>
        </p:nvSpPr>
        <p:spPr>
          <a:xfrm>
            <a:off x="10166033" y="1784866"/>
            <a:ext cx="3670578" cy="3578423"/>
          </a:xfrm>
          <a:prstGeom prst="roundRect">
            <a:avLst>
              <a:gd name="adj" fmla="val 2529"/>
            </a:avLst>
          </a:prstGeom>
          <a:solidFill>
            <a:srgbClr val="F9F9FF">
              <a:alpha val="95000"/>
            </a:srgbClr>
          </a:solidFill>
          <a:ln w="30480">
            <a:solidFill>
              <a:srgbClr val="B8BFDF"/>
            </a:solidFill>
            <a:prstDash val="solid"/>
          </a:ln>
        </p:spPr>
      </p:sp>
      <p:pic>
        <p:nvPicPr>
          <p:cNvPr id="10" name="Image 3" descr="preencoded.png">    </p:cNvPr>
          <p:cNvPicPr>
            <a:picLocks noChangeAspect="1"/>
          </p:cNvPicPr>
          <p:nvPr/>
        </p:nvPicPr>
        <p:blipFill>
          <a:blip r:embed="rId4"/>
          <a:stretch>
            <a:fillRect/>
          </a:stretch>
        </p:blipFill>
        <p:spPr>
          <a:xfrm>
            <a:off x="10067330" y="1686163"/>
            <a:ext cx="258485" cy="258485"/>
          </a:xfrm>
          <a:prstGeom prst="rect">
            <a:avLst/>
          </a:prstGeom>
        </p:spPr>
      </p:pic>
      <p:pic>
        <p:nvPicPr>
          <p:cNvPr id="11" name="Image 4" descr="preencoded.png">    </p:cNvPr>
          <p:cNvPicPr>
            <a:picLocks noChangeAspect="1"/>
          </p:cNvPicPr>
          <p:nvPr/>
        </p:nvPicPr>
        <p:blipFill>
          <a:blip r:embed="rId5"/>
          <a:stretch>
            <a:fillRect/>
          </a:stretch>
        </p:blipFill>
        <p:spPr>
          <a:xfrm>
            <a:off x="13676828" y="5203508"/>
            <a:ext cx="258485" cy="258485"/>
          </a:xfrm>
          <a:prstGeom prst="rect">
            <a:avLst/>
          </a:prstGeom>
        </p:spPr>
      </p:pic>
      <p:sp>
        <p:nvSpPr>
          <p:cNvPr id="12" name="Text 5"/>
          <p:cNvSpPr/>
          <p:nvPr/>
        </p:nvSpPr>
        <p:spPr>
          <a:xfrm>
            <a:off x="10519648" y="2138482"/>
            <a:ext cx="2963347" cy="673179"/>
          </a:xfrm>
          <a:prstGeom prst="rect">
            <a:avLst/>
          </a:prstGeom>
          <a:noFill/>
          <a:ln/>
        </p:spPr>
        <p:txBody>
          <a:bodyPr wrap="squar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Open Source &amp; Attribution</a:t>
            </a:r>
            <a:endParaRPr lang="en-US" sz="2100" dirty="0"/>
          </a:p>
        </p:txBody>
      </p:sp>
      <p:sp>
        <p:nvSpPr>
          <p:cNvPr id="13" name="Text 6"/>
          <p:cNvSpPr/>
          <p:nvPr/>
        </p:nvSpPr>
        <p:spPr>
          <a:xfrm>
            <a:off x="10519648" y="2940844"/>
            <a:ext cx="2963347" cy="1724025"/>
          </a:xfrm>
          <a:prstGeom prst="rect">
            <a:avLst/>
          </a:prstGeom>
          <a:noFill/>
          <a:ln/>
        </p:spPr>
        <p:txBody>
          <a:bodyPr wrap="square" lIns="0" tIns="0" rIns="0" bIns="0" rtlCol="0" anchor="t"/>
          <a:lstStyle/>
          <a:p>
            <a:pPr algn="l" indent="0" marL="0">
              <a:lnSpc>
                <a:spcPts val="2700"/>
              </a:lnSpc>
              <a:buNone/>
            </a:pPr>
            <a:r>
              <a:rPr lang="en-US" sz="1650" dirty="0">
                <a:solidFill>
                  <a:srgbClr val="404155"/>
                </a:solidFill>
                <a:latin typeface="Nobile" pitchFamily="34" charset="0"/>
                <a:ea typeface="Nobile" pitchFamily="34" charset="-122"/>
                <a:cs typeface="Nobile" pitchFamily="34" charset="-120"/>
              </a:rPr>
              <a:t>This project is distributed under the </a:t>
            </a:r>
            <a:pPr algn="l" indent="0" marL="0">
              <a:lnSpc>
                <a:spcPts val="2700"/>
              </a:lnSpc>
              <a:buNone/>
            </a:pPr>
            <a:r>
              <a:rPr lang="en-US" sz="1650" b="1" dirty="0">
                <a:solidFill>
                  <a:srgbClr val="404155"/>
                </a:solidFill>
                <a:latin typeface="Nobile" pitchFamily="34" charset="0"/>
                <a:ea typeface="Nobile" pitchFamily="34" charset="-122"/>
                <a:cs typeface="Nobile" pitchFamily="34" charset="-120"/>
              </a:rPr>
              <a:t>MIT License</a:t>
            </a:r>
            <a:pPr algn="l" indent="0" marL="0">
              <a:lnSpc>
                <a:spcPts val="2700"/>
              </a:lnSpc>
              <a:buNone/>
            </a:pPr>
            <a:r>
              <a:rPr lang="en-US" sz="1650" dirty="0">
                <a:solidFill>
                  <a:srgbClr val="404155"/>
                </a:solidFill>
                <a:latin typeface="Nobile" pitchFamily="34" charset="0"/>
                <a:ea typeface="Nobile" pitchFamily="34" charset="-122"/>
                <a:cs typeface="Nobile" pitchFamily="34" charset="-120"/>
              </a:rPr>
              <a:t>, encouraging further exploration and development.</a:t>
            </a:r>
            <a:endParaRPr lang="en-US" sz="1650" dirty="0"/>
          </a:p>
        </p:txBody>
      </p:sp>
      <p:sp>
        <p:nvSpPr>
          <p:cNvPr id="14" name="Shape 7"/>
          <p:cNvSpPr/>
          <p:nvPr/>
        </p:nvSpPr>
        <p:spPr>
          <a:xfrm>
            <a:off x="6280190" y="5578673"/>
            <a:ext cx="7556421" cy="1862614"/>
          </a:xfrm>
          <a:prstGeom prst="roundRect">
            <a:avLst>
              <a:gd name="adj" fmla="val 4859"/>
            </a:avLst>
          </a:prstGeom>
          <a:solidFill>
            <a:srgbClr val="F9F9FF">
              <a:alpha val="95000"/>
            </a:srgbClr>
          </a:solidFill>
          <a:ln w="30480">
            <a:solidFill>
              <a:srgbClr val="B8BFDF"/>
            </a:solidFill>
            <a:prstDash val="solid"/>
          </a:ln>
        </p:spPr>
      </p:sp>
      <p:pic>
        <p:nvPicPr>
          <p:cNvPr id="15" name="Image 5" descr="preencoded.png">    </p:cNvPr>
          <p:cNvPicPr>
            <a:picLocks noChangeAspect="1"/>
          </p:cNvPicPr>
          <p:nvPr/>
        </p:nvPicPr>
        <p:blipFill>
          <a:blip r:embed="rId6"/>
          <a:stretch>
            <a:fillRect/>
          </a:stretch>
        </p:blipFill>
        <p:spPr>
          <a:xfrm>
            <a:off x="6181487" y="5479971"/>
            <a:ext cx="258485" cy="258485"/>
          </a:xfrm>
          <a:prstGeom prst="rect">
            <a:avLst/>
          </a:prstGeom>
        </p:spPr>
      </p:pic>
      <p:pic>
        <p:nvPicPr>
          <p:cNvPr id="16" name="Image 6" descr="preencoded.png">    </p:cNvPr>
          <p:cNvPicPr>
            <a:picLocks noChangeAspect="1"/>
          </p:cNvPicPr>
          <p:nvPr/>
        </p:nvPicPr>
        <p:blipFill>
          <a:blip r:embed="rId7"/>
          <a:stretch>
            <a:fillRect/>
          </a:stretch>
        </p:blipFill>
        <p:spPr>
          <a:xfrm>
            <a:off x="13676828" y="7281505"/>
            <a:ext cx="258485" cy="258485"/>
          </a:xfrm>
          <a:prstGeom prst="rect">
            <a:avLst/>
          </a:prstGeom>
        </p:spPr>
      </p:pic>
      <p:sp>
        <p:nvSpPr>
          <p:cNvPr id="17" name="Text 8"/>
          <p:cNvSpPr/>
          <p:nvPr/>
        </p:nvSpPr>
        <p:spPr>
          <a:xfrm>
            <a:off x="6633805" y="5932289"/>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CloudByteHub.ai</a:t>
            </a:r>
            <a:endParaRPr lang="en-US" sz="2100" dirty="0"/>
          </a:p>
        </p:txBody>
      </p:sp>
      <p:sp>
        <p:nvSpPr>
          <p:cNvPr id="18" name="Text 9"/>
          <p:cNvSpPr/>
          <p:nvPr/>
        </p:nvSpPr>
        <p:spPr>
          <a:xfrm>
            <a:off x="6633805" y="6398062"/>
            <a:ext cx="6849189" cy="689610"/>
          </a:xfrm>
          <a:prstGeom prst="rect">
            <a:avLst/>
          </a:prstGeom>
          <a:noFill/>
          <a:ln/>
        </p:spPr>
        <p:txBody>
          <a:bodyPr wrap="square" lIns="0" tIns="0" rIns="0" bIns="0" rtlCol="0" anchor="t"/>
          <a:lstStyle/>
          <a:p>
            <a:pPr algn="l" indent="0" marL="0">
              <a:lnSpc>
                <a:spcPts val="2700"/>
              </a:lnSpc>
              <a:buNone/>
            </a:pPr>
            <a:r>
              <a:rPr lang="en-US" sz="1650" dirty="0">
                <a:solidFill>
                  <a:srgbClr val="404155"/>
                </a:solidFill>
                <a:latin typeface="Nobile" pitchFamily="34" charset="0"/>
                <a:ea typeface="Nobile" pitchFamily="34" charset="-122"/>
                <a:cs typeface="Nobile" pitchFamily="34" charset="-120"/>
              </a:rPr>
              <a:t>A personal, independent initiative by T S Narayana Reddy, showcasing insights into AI and prompting techniques.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2025-08-29T08:24:47Z</dcterms:created>
  <dcterms:modified xsi:type="dcterms:W3CDTF">2025-08-29T08:24:47Z</dcterms:modified>
</cp:coreProperties>
</file>